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84" r:id="rId4"/>
    <p:sldId id="258" r:id="rId5"/>
    <p:sldId id="271" r:id="rId6"/>
    <p:sldId id="280" r:id="rId7"/>
    <p:sldId id="282" r:id="rId8"/>
    <p:sldId id="266" r:id="rId9"/>
    <p:sldId id="269" r:id="rId10"/>
    <p:sldId id="267" r:id="rId11"/>
    <p:sldId id="268" r:id="rId12"/>
    <p:sldId id="272" r:id="rId13"/>
    <p:sldId id="275" r:id="rId14"/>
    <p:sldId id="273" r:id="rId15"/>
    <p:sldId id="274" r:id="rId16"/>
    <p:sldId id="276" r:id="rId17"/>
    <p:sldId id="277" r:id="rId18"/>
    <p:sldId id="278" r:id="rId19"/>
    <p:sldId id="279" r:id="rId20"/>
    <p:sldId id="28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4AE2"/>
    <a:srgbClr val="FDD7FE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9" autoAdjust="0"/>
    <p:restoredTop sz="94714" autoAdjust="0"/>
  </p:normalViewPr>
  <p:slideViewPr>
    <p:cSldViewPr snapToGrid="0">
      <p:cViewPr>
        <p:scale>
          <a:sx n="66" d="100"/>
          <a:sy n="66" d="100"/>
        </p:scale>
        <p:origin x="-60" y="5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../embeddings/oleObject2.bin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../embeddings/oleObject3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-2114161344"/>
        <c:axId val="-2114160800"/>
      </c:barChart>
      <c:catAx>
        <c:axId val="-21141613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-2114160800"/>
        <c:crosses val="autoZero"/>
        <c:auto val="1"/>
        <c:lblAlgn val="ctr"/>
        <c:lblOffset val="100"/>
        <c:noMultiLvlLbl val="0"/>
      </c:catAx>
      <c:valAx>
        <c:axId val="-21141608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1416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-2114161344"/>
        <c:axId val="-2114160800"/>
      </c:barChart>
      <c:catAx>
        <c:axId val="-21141613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-2114160800"/>
        <c:crosses val="autoZero"/>
        <c:auto val="1"/>
        <c:lblAlgn val="ctr"/>
        <c:lblOffset val="100"/>
        <c:noMultiLvlLbl val="0"/>
      </c:catAx>
      <c:valAx>
        <c:axId val="-21141608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1416134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62"/>
        <c:axId val="-2114161344"/>
        <c:axId val="-2114160800"/>
      </c:barChart>
      <c:catAx>
        <c:axId val="-211416134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ko-KR"/>
          </a:p>
        </c:txPr>
        <c:crossAx val="-2114160800"/>
        <c:crosses val="autoZero"/>
        <c:auto val="1"/>
        <c:lblAlgn val="ctr"/>
        <c:lblOffset val="100"/>
        <c:noMultiLvlLbl val="0"/>
      </c:catAx>
      <c:valAx>
        <c:axId val="-2114160800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1141613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5238095" cy="6923809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0.96094</cdr:x>
      <cdr:y>0.83625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315215"/>
          <a:ext cx="5503950" cy="3051953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657143" cy="5114286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529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4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71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91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308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9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33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8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66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069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4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328863" y="1930896"/>
            <a:ext cx="753427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7200" b="1" dirty="0" smtClean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게임개발응용</a:t>
            </a:r>
            <a:endParaRPr lang="en-US" altLang="ko-KR" sz="7200" b="1" dirty="0" smtClean="0">
              <a:ln w="15875">
                <a:solidFill>
                  <a:prstClr val="black">
                    <a:lumMod val="75000"/>
                    <a:lumOff val="25000"/>
                  </a:prstClr>
                </a:solidFill>
              </a:ln>
              <a:pattFill prst="narVert">
                <a:fgClr>
                  <a:srgbClr val="6192B0"/>
                </a:fgClr>
                <a:bgClr>
                  <a:srgbClr val="A9EAFF"/>
                </a:bgClr>
              </a:patt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  <a:p>
            <a:pPr algn="ctr"/>
            <a:r>
              <a:rPr lang="en-US" altLang="ko-KR" sz="6000" b="1" dirty="0" smtClean="0">
                <a:ln w="15875"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[Kill the Zombie]</a:t>
            </a:r>
            <a:endParaRPr lang="en-US" altLang="ko-KR" sz="6000" dirty="0">
              <a:solidFill>
                <a:prstClr val="black">
                  <a:lumMod val="65000"/>
                  <a:lumOff val="35000"/>
                </a:prstClr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58956" y="4698488"/>
            <a:ext cx="35060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소프트웨어콘텐츠과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2020661051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조희진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28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Player</a:t>
            </a:r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Fire.script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237949"/>
              </p:ext>
            </p:extLst>
          </p:nvPr>
        </p:nvGraphicFramePr>
        <p:xfrm>
          <a:off x="882868" y="2538721"/>
          <a:ext cx="6800193" cy="4240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1615539"/>
            <a:ext cx="2622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AudioSource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this.audio.Play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();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마우스 오른쪽을 누를 때마다 총을 발사하는 소리가 남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1738385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901518"/>
            <a:ext cx="2998288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Time.deltaTime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delayTime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이란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변수에 </a:t>
            </a:r>
            <a:r>
              <a:rPr lang="en-US" altLang="ko-KR" sz="1200" dirty="0" err="1" smtClean="0"/>
              <a:t>Time.deltaTime</a:t>
            </a:r>
            <a:r>
              <a:rPr lang="ko-KR" altLang="en-US" sz="1200" dirty="0"/>
              <a:t>으로 일정한 시간에 따라 감소 되도록 </a:t>
            </a:r>
            <a:r>
              <a:rPr lang="ko-KR" altLang="en-US" sz="1200" dirty="0" smtClean="0"/>
              <a:t>만들어 준다</a:t>
            </a:r>
            <a:r>
              <a:rPr lang="en-US" altLang="ko-KR" sz="1200" dirty="0" smtClean="0"/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80261" y="302436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3" y="4180097"/>
            <a:ext cx="315594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Instantiate(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bullet,position,rotation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bullet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생성한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GameObject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position : Vector3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변수로 생성된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bullet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위치 정하기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rotation : bullet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회전값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지정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80261" y="4310346"/>
            <a:ext cx="216000" cy="216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10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" y="1324942"/>
            <a:ext cx="3723809" cy="109523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5047389" y="1242420"/>
            <a:ext cx="2622734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firepos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Player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 들고있는 총구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Bullet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Shoot.script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포함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695786" y="1365266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019313" y="4075151"/>
            <a:ext cx="2520059" cy="15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Audio </a:t>
            </a:r>
            <a:r>
              <a:rPr lang="ko-KR" altLang="en-US" sz="1000" dirty="0" smtClean="0"/>
              <a:t>소스 생성해서 추가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1615763" y="4475645"/>
            <a:ext cx="2520059" cy="15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True </a:t>
            </a:r>
            <a:r>
              <a:rPr lang="ko-KR" altLang="en-US" sz="1000" dirty="0" smtClean="0"/>
              <a:t>시 음악이 </a:t>
            </a:r>
            <a:r>
              <a:rPr lang="ko-KR" altLang="en-US" sz="1000" dirty="0" err="1" smtClean="0"/>
              <a:t>루프됨</a:t>
            </a:r>
            <a:endParaRPr lang="ko-KR" altLang="en-US" sz="1000" dirty="0"/>
          </a:p>
        </p:txBody>
      </p:sp>
      <p:sp>
        <p:nvSpPr>
          <p:cNvPr id="19" name="직사각형 18"/>
          <p:cNvSpPr/>
          <p:nvPr/>
        </p:nvSpPr>
        <p:spPr>
          <a:xfrm>
            <a:off x="3435756" y="4259363"/>
            <a:ext cx="2520059" cy="1570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Audio</a:t>
            </a:r>
            <a:r>
              <a:rPr lang="ko-KR" altLang="en-US" sz="1000" dirty="0" smtClean="0"/>
              <a:t>에</a:t>
            </a:r>
            <a:r>
              <a:rPr lang="en-US" altLang="ko-KR" sz="1000" dirty="0" smtClean="0"/>
              <a:t> sound </a:t>
            </a:r>
            <a:r>
              <a:rPr lang="ko-KR" altLang="en-US" sz="1000" dirty="0" smtClean="0"/>
              <a:t>파일 연결</a:t>
            </a:r>
            <a:endParaRPr lang="ko-KR" altLang="en-US" sz="10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5635986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Destroy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bullet 2.5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초 안에 파괴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7980261" y="5758832"/>
            <a:ext cx="216000" cy="216000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14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95752" y="283071"/>
            <a:ext cx="6884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Bullet</a:t>
            </a:r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Shoot.script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30649" y="1699617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Rigidbody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/>
              <a:t>GameObject</a:t>
            </a:r>
            <a:r>
              <a:rPr lang="ko-KR" altLang="en-US" sz="1200" dirty="0"/>
              <a:t> 가 물리 제어로 동작하게 합니다</a:t>
            </a:r>
            <a:r>
              <a:rPr lang="en-US" altLang="ko-KR" sz="1200" dirty="0"/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779046" y="1822463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30649" y="3069681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Trail renderer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총 발사 시 발사 궤도 노란색으로 표시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779046" y="3192527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30649" y="4159076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Collider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충돌 감지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779046" y="4289325"/>
            <a:ext cx="216000" cy="2160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7" y="1313520"/>
            <a:ext cx="2841442" cy="53671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382" y="1429832"/>
            <a:ext cx="5334000" cy="27717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30649" y="5039874"/>
            <a:ext cx="2622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Mesh Renderer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Mesh Filter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로부터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mesh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데이터를 받아와 게임오브젝트의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Transform.position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에 렌더링한다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779046" y="5170123"/>
            <a:ext cx="216000" cy="21600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700055" y="4406256"/>
            <a:ext cx="3646675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[</a:t>
            </a:r>
            <a:r>
              <a:rPr lang="en-US" altLang="ko-KR" sz="1400" b="1" dirty="0" err="1"/>
              <a:t>RequireComponent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typeof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Rigidbody</a:t>
            </a:r>
            <a:r>
              <a:rPr lang="en-US" altLang="ko-KR" sz="1400" b="1" dirty="0"/>
              <a:t>))]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필요한 컴포넌트가 없는 상태에서 발생할 수 있는 오류 방지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348453" y="4536505"/>
            <a:ext cx="216000" cy="2160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3700055" y="5316873"/>
            <a:ext cx="429831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GetComponent</a:t>
            </a:r>
            <a:r>
              <a:rPr lang="en-US" altLang="ko-KR" sz="1400" b="1" dirty="0" smtClean="0"/>
              <a:t>&lt;</a:t>
            </a:r>
            <a:r>
              <a:rPr lang="en-US" altLang="ko-KR" sz="1400" b="1" dirty="0" err="1" smtClean="0"/>
              <a:t>Rigidbody</a:t>
            </a:r>
            <a:r>
              <a:rPr lang="en-US" altLang="ko-KR" sz="1400" b="1" dirty="0"/>
              <a:t>&gt;().</a:t>
            </a:r>
            <a:r>
              <a:rPr lang="en-US" altLang="ko-KR" sz="1400" b="1" dirty="0" err="1"/>
              <a:t>AddForce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transform.forward</a:t>
            </a:r>
            <a:r>
              <a:rPr lang="en-US" altLang="ko-KR" sz="1400" b="1" dirty="0"/>
              <a:t> * 1000</a:t>
            </a:r>
            <a:r>
              <a:rPr lang="en-US" altLang="ko-KR" sz="1400" b="1" dirty="0" smtClean="0"/>
              <a:t>);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</a:t>
            </a:r>
            <a:r>
              <a:rPr lang="en-US" altLang="ko-KR" sz="1200" dirty="0" err="1"/>
              <a:t>AddForce</a:t>
            </a:r>
            <a:r>
              <a:rPr lang="ko-KR" altLang="en-US" sz="1200" dirty="0"/>
              <a:t>함수를 호출해 </a:t>
            </a:r>
            <a:r>
              <a:rPr lang="en-US" altLang="ko-KR" sz="1200" dirty="0" err="1"/>
              <a:t>transfrom.forward</a:t>
            </a:r>
            <a:r>
              <a:rPr lang="en-US" altLang="ko-KR" sz="1200" dirty="0"/>
              <a:t> </a:t>
            </a:r>
            <a:r>
              <a:rPr lang="ko-KR" altLang="en-US" sz="1200" dirty="0"/>
              <a:t>즉 앞으로 이동시키는데</a:t>
            </a:r>
            <a:r>
              <a:rPr lang="en-US" altLang="ko-KR" sz="1200" dirty="0"/>
              <a:t>, </a:t>
            </a:r>
            <a:r>
              <a:rPr lang="ko-KR" altLang="en-US" sz="1200" dirty="0"/>
              <a:t>여기서 </a:t>
            </a:r>
            <a:r>
              <a:rPr lang="ko-KR" altLang="en-US" sz="1200" dirty="0" smtClean="0"/>
              <a:t>이동속도 변수는 </a:t>
            </a:r>
            <a:r>
              <a:rPr lang="en-US" altLang="ko-KR" sz="1200" dirty="0" smtClean="0"/>
              <a:t>1000</a:t>
            </a:r>
            <a:r>
              <a:rPr lang="ko-KR" altLang="en-US" sz="1200" dirty="0" smtClean="0"/>
              <a:t>이다</a:t>
            </a:r>
            <a:r>
              <a:rPr lang="en-US" altLang="ko-KR" sz="1200" dirty="0" smtClean="0"/>
              <a:t>.</a:t>
            </a:r>
            <a:endParaRPr lang="ko-KR" altLang="en-US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3348453" y="5447122"/>
            <a:ext cx="216000" cy="216000"/>
          </a:xfrm>
          <a:prstGeom prst="ellipse">
            <a:avLst/>
          </a:prstGeom>
          <a:solidFill>
            <a:srgbClr val="7030A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98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게임화면 </a:t>
            </a:r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Zombie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090124" y="3541064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HP Bar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Canvas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 좀비의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HP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만든다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5" name="타원 14"/>
          <p:cNvSpPr/>
          <p:nvPr/>
        </p:nvSpPr>
        <p:spPr>
          <a:xfrm>
            <a:off x="7738521" y="3671313"/>
            <a:ext cx="216000" cy="216000"/>
          </a:xfrm>
          <a:prstGeom prst="ellipse">
            <a:avLst/>
          </a:prstGeom>
          <a:solidFill>
            <a:srgbClr val="99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54" y="707405"/>
            <a:ext cx="2468094" cy="54244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00" y="2541005"/>
            <a:ext cx="2590800" cy="36195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090124" y="1247677"/>
            <a:ext cx="26227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충돌 감지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/>
              <a:t>Capsule </a:t>
            </a:r>
            <a:r>
              <a:rPr lang="en-US" altLang="ko-KR" sz="1200" dirty="0" smtClean="0"/>
              <a:t>Collider </a:t>
            </a:r>
            <a:r>
              <a:rPr lang="ko-KR" altLang="en-US" sz="1200" dirty="0" smtClean="0"/>
              <a:t>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7738521" y="1370523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090124" y="2092225"/>
            <a:ext cx="3019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벽과 장애물은 지나갈 수 없는 영역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Plane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 올라갈 수 있는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지형물을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지나갈 수 있는 영역으로 구분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/>
              <a:t>NavMeshAgent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738521" y="2215071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090124" y="4587855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Score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좀비의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HP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가 다 닳으면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점을 얻는다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1" name="타원 20"/>
          <p:cNvSpPr/>
          <p:nvPr/>
        </p:nvSpPr>
        <p:spPr>
          <a:xfrm>
            <a:off x="7738521" y="4718104"/>
            <a:ext cx="216000" cy="216000"/>
          </a:xfrm>
          <a:prstGeom prst="ellipse">
            <a:avLst/>
          </a:prstGeom>
          <a:solidFill>
            <a:srgbClr val="AC4AE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376" y="3168652"/>
            <a:ext cx="1847811" cy="297064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090124" y="5662445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ZombieMove.script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738521" y="5792694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6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69465" y="237821"/>
            <a:ext cx="6863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Zombie</a:t>
            </a:r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의 </a:t>
            </a:r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Animator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43" y="1273800"/>
            <a:ext cx="6776855" cy="28042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84" y="1396845"/>
            <a:ext cx="2451166" cy="25581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843" y="4197883"/>
            <a:ext cx="2190807" cy="22065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9495" y="4190665"/>
            <a:ext cx="2121550" cy="25178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7890" y="4190665"/>
            <a:ext cx="2233607" cy="251788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4284" y="4197883"/>
            <a:ext cx="2247079" cy="24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05103" y="41336"/>
            <a:ext cx="12044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Zombie</a:t>
            </a:r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ZombieMove.script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62178" y="1121549"/>
            <a:ext cx="2622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Vector3.Distance(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Player.position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transform.position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일정거리 안에 플레이어가 접근하면 반응하도록 </a:t>
            </a:r>
            <a:r>
              <a:rPr lang="ko-KR" altLang="en-US" sz="1200" dirty="0" smtClean="0"/>
              <a:t>하기 위해 </a:t>
            </a:r>
            <a:r>
              <a:rPr lang="en-US" altLang="ko-KR" sz="1200" dirty="0"/>
              <a:t>Vector3.Distance</a:t>
            </a:r>
            <a:r>
              <a:rPr lang="ko-KR" altLang="en-US" sz="1200" dirty="0"/>
              <a:t>를 이용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810575" y="1244395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62178" y="2817432"/>
            <a:ext cx="26227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거리에 따라 다른 애니메이션을 함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Animator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파라미터에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Bool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타입으로 움직임을 만들어 거리에 따라 실행될 수 있게 한다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810575" y="2940278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9162178" y="4484893"/>
            <a:ext cx="2622734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private void </a:t>
            </a:r>
            <a:r>
              <a:rPr lang="en-US" altLang="ko-KR" sz="1400" b="1" dirty="0" err="1"/>
              <a:t>OnCollisionEnter</a:t>
            </a:r>
            <a:r>
              <a:rPr lang="en-US" altLang="ko-KR" sz="1400" b="1" dirty="0"/>
              <a:t>(Collision collision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물리적 충돌이 시작할 때 호출되는 </a:t>
            </a:r>
            <a:r>
              <a:rPr lang="ko-KR" altLang="en-US" sz="1200" dirty="0" smtClean="0"/>
              <a:t>함수</a:t>
            </a:r>
            <a:r>
              <a:rPr lang="en-US" altLang="ko-KR" sz="1200" dirty="0" smtClean="0"/>
              <a:t>, Collision</a:t>
            </a:r>
            <a:r>
              <a:rPr lang="ko-KR" altLang="en-US" sz="1200" dirty="0"/>
              <a:t>은 충돌 정보를 제공하는 클래스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8810575" y="4615142"/>
            <a:ext cx="216000" cy="216000"/>
          </a:xfrm>
          <a:prstGeom prst="ellipse">
            <a:avLst/>
          </a:prstGeom>
          <a:solidFill>
            <a:srgbClr val="FDD7F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11" y="1244395"/>
            <a:ext cx="3715436" cy="38110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86350" y="2207173"/>
            <a:ext cx="3540097" cy="28559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위쪽 화살표 설명선 4"/>
          <p:cNvSpPr/>
          <p:nvPr/>
        </p:nvSpPr>
        <p:spPr>
          <a:xfrm>
            <a:off x="5501079" y="5055476"/>
            <a:ext cx="2638096" cy="1080701"/>
          </a:xfrm>
          <a:prstGeom prst="upArrowCallout">
            <a:avLst>
              <a:gd name="adj1" fmla="val 25000"/>
              <a:gd name="adj2" fmla="val 25000"/>
              <a:gd name="adj3" fmla="val 25000"/>
              <a:gd name="adj4" fmla="val 66922"/>
            </a:avLst>
          </a:prstGeom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오류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총알에 맞으면 점수가 생성은 되나 누적이 안된다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7" y="1236769"/>
            <a:ext cx="4914100" cy="552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드럼통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288194"/>
            <a:ext cx="262273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총알 맞으면 폭발</a:t>
            </a:r>
          </a:p>
        </p:txBody>
      </p:sp>
      <p:sp>
        <p:nvSpPr>
          <p:cNvPr id="11" name="타원 10"/>
          <p:cNvSpPr/>
          <p:nvPr/>
        </p:nvSpPr>
        <p:spPr>
          <a:xfrm>
            <a:off x="7980261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485430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EffectParticle.script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80261" y="3615679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1" y="1803613"/>
            <a:ext cx="3669418" cy="33636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099" y="1682377"/>
            <a:ext cx="2628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1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83071"/>
            <a:ext cx="12065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드럼통의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EffectParticle.script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288194"/>
            <a:ext cx="2622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Bullet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맞을 시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폭발한 후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3.5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초 후 폭발 이펙트 사라짐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폭발 시 드럼통 사라짐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658258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오류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폭발 시 폭발음이 나오게 하려 했으나 실행이 되지 않음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80261" y="3781104"/>
            <a:ext cx="216000" cy="216000"/>
          </a:xfrm>
          <a:prstGeom prst="ellipse">
            <a:avLst/>
          </a:prstGeom>
          <a:solidFill>
            <a:srgbClr val="FDD7F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153304"/>
            <a:ext cx="6264058" cy="546821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04799" y="4529959"/>
            <a:ext cx="6264058" cy="20915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왼쪽 화살표 설명선 3"/>
          <p:cNvSpPr/>
          <p:nvPr/>
        </p:nvSpPr>
        <p:spPr>
          <a:xfrm>
            <a:off x="6610027" y="5259168"/>
            <a:ext cx="977462" cy="346248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3579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오류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메뉴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288194"/>
            <a:ext cx="2622734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Canvas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Panel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안에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Button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넣음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Play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게임 다시 시작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Pause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게임 일시정지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 Title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타이틀 화면으로 되돌아가기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763360"/>
            <a:ext cx="262273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ESC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키를 눌러서 띄운다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80261" y="3886206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4758163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ButtonCtrl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.script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GameManager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80261" y="4888412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03" y="1508841"/>
            <a:ext cx="3350166" cy="24414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537" y="1508841"/>
            <a:ext cx="2609850" cy="37528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87" y="4175841"/>
            <a:ext cx="26193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2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83071"/>
            <a:ext cx="117087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메뉴의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Buttonctrl.script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288194"/>
            <a:ext cx="2622734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gameObject.SetActive</a:t>
            </a:r>
            <a:r>
              <a:rPr lang="en-US" altLang="ko-KR" sz="1400" b="1" dirty="0" smtClean="0"/>
              <a:t>(false);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gameObject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비활성화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267968"/>
            <a:ext cx="262273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Time.timeScale</a:t>
            </a:r>
            <a:r>
              <a:rPr lang="en-US" altLang="ko-KR" sz="1400" b="1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/>
              <a:t>시간이 </a:t>
            </a:r>
            <a:r>
              <a:rPr lang="ko-KR" altLang="en-US" sz="1200" dirty="0"/>
              <a:t>어떤 속도로 흘러가는지를 </a:t>
            </a:r>
            <a:r>
              <a:rPr lang="ko-KR" altLang="en-US" sz="1200" dirty="0" smtClean="0"/>
              <a:t>의미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1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 때는 실제 시간의 흐름대로 움직인다는 것을 뜻하고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0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일 때는 시간을 멈춘다는 것으 의미한다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980261" y="3390814"/>
            <a:ext cx="216000" cy="216000"/>
          </a:xfrm>
          <a:prstGeom prst="ellipse">
            <a:avLst/>
          </a:prstGeom>
          <a:solidFill>
            <a:srgbClr val="99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46" y="1611922"/>
            <a:ext cx="5280976" cy="439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245326" y="283071"/>
            <a:ext cx="12437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메뉴의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GameManager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681483" y="3781104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Esc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키를 누르면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uiMenu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활성화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….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메뉴창이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뜨게됨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72" y="1931161"/>
            <a:ext cx="4911067" cy="37822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53268" y="3781104"/>
            <a:ext cx="3612995" cy="123981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6166738" y="3848571"/>
            <a:ext cx="379142" cy="278781"/>
          </a:xfrm>
          <a:prstGeom prst="rightArrow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6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</a:rPr>
              <a:t>초기 기획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28176" y="1418400"/>
            <a:ext cx="318734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fontAlgn="base"/>
            <a:r>
              <a:rPr lang="ko-KR" altLang="en-US" sz="1200" dirty="0" smtClean="0"/>
              <a:t>메인 캐릭터 </a:t>
            </a:r>
            <a:r>
              <a:rPr lang="en-US" altLang="ko-KR" sz="1200" dirty="0"/>
              <a:t>: </a:t>
            </a:r>
            <a:r>
              <a:rPr lang="ko-KR" altLang="en-US" sz="1200" dirty="0"/>
              <a:t>남자 캐릭터</a:t>
            </a:r>
          </a:p>
          <a:p>
            <a:pPr lvl="0" fontAlgn="base"/>
            <a:r>
              <a:rPr lang="ko-KR" altLang="en-US" sz="1200" dirty="0"/>
              <a:t>적 캐릭터 </a:t>
            </a:r>
            <a:r>
              <a:rPr lang="en-US" altLang="ko-KR" sz="1200" dirty="0"/>
              <a:t>: </a:t>
            </a:r>
            <a:r>
              <a:rPr lang="ko-KR" altLang="en-US" sz="1200" dirty="0"/>
              <a:t>석궁이나 총을 든 캐릭터</a:t>
            </a:r>
            <a:r>
              <a:rPr lang="en-US" altLang="ko-KR" sz="1200" dirty="0"/>
              <a:t>, </a:t>
            </a:r>
            <a:r>
              <a:rPr lang="ko-KR" altLang="en-US" sz="1200" dirty="0"/>
              <a:t>좀비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적 캐릭터는 좀비만 구현함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76573" y="1541246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28176" y="2713223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메인 캐릭터 무기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총과 서바이벌 나이프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총만 구현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76573" y="2836069"/>
            <a:ext cx="216000" cy="216000"/>
          </a:xfrm>
          <a:prstGeom prst="ellipse">
            <a:avLst/>
          </a:prstGeom>
          <a:solidFill>
            <a:srgbClr val="99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28176" y="3894648"/>
            <a:ext cx="6209326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구현 내용</a:t>
            </a:r>
          </a:p>
          <a:p>
            <a:pPr lvl="0" fontAlgn="base"/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캐릭터가 움직이다가 적과 일정한 거리 간격이 되면</a:t>
            </a:r>
            <a:r>
              <a:rPr lang="en-US" altLang="ko-KR" sz="1200" dirty="0"/>
              <a:t>, </a:t>
            </a:r>
            <a:r>
              <a:rPr lang="ko-KR" altLang="en-US" sz="1200" dirty="0"/>
              <a:t>적이 메인 캐릭터를 추격할 수 있게 함</a:t>
            </a:r>
            <a:r>
              <a:rPr lang="en-US" altLang="ko-KR" sz="1200" dirty="0"/>
              <a:t>.(</a:t>
            </a:r>
            <a:r>
              <a:rPr lang="ko-KR" altLang="en-US" sz="1200" dirty="0"/>
              <a:t>다시 일정 거리는 넘어서면 추격을 포기함</a:t>
            </a:r>
            <a:r>
              <a:rPr lang="en-US" altLang="ko-KR" sz="1200" dirty="0" smtClean="0"/>
              <a:t>.)</a:t>
            </a:r>
          </a:p>
          <a:p>
            <a:pPr fontAlgn="base"/>
            <a:r>
              <a:rPr lang="en-US" altLang="ko-KR" sz="1200" dirty="0" smtClean="0"/>
              <a:t>-&gt; </a:t>
            </a:r>
            <a:r>
              <a:rPr lang="ko-KR" altLang="en-US" sz="1200" dirty="0"/>
              <a:t>캐릭터들에게 다양한 애니메이션과 효과음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파티클</a:t>
            </a:r>
            <a:r>
              <a:rPr lang="ko-KR" altLang="en-US" sz="1200" dirty="0"/>
              <a:t> 사용</a:t>
            </a:r>
          </a:p>
          <a:p>
            <a:pPr fontAlgn="base"/>
            <a:r>
              <a:rPr lang="en-US" altLang="ko-KR" sz="1200" dirty="0" smtClean="0"/>
              <a:t>-&gt; </a:t>
            </a:r>
            <a:r>
              <a:rPr lang="ko-KR" altLang="en-US" sz="1200" dirty="0"/>
              <a:t>좀비의 움직임과 공격</a:t>
            </a:r>
          </a:p>
          <a:p>
            <a:pPr fontAlgn="base"/>
            <a:r>
              <a:rPr lang="en-US" altLang="ko-KR" sz="1200" dirty="0" smtClean="0"/>
              <a:t>-&gt; </a:t>
            </a:r>
            <a:r>
              <a:rPr lang="ko-KR" altLang="en-US" sz="1200" dirty="0"/>
              <a:t>적이 메인 캐릭터에게 일정 횟수의 공격을 받으면 </a:t>
            </a:r>
            <a:r>
              <a:rPr lang="ko-KR" altLang="en-US" sz="1200" dirty="0" err="1"/>
              <a:t>처지됨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lvl="0" fontAlgn="base"/>
            <a:endParaRPr lang="ko-KR" altLang="en-US" sz="1200" dirty="0"/>
          </a:p>
        </p:txBody>
      </p:sp>
      <p:sp>
        <p:nvSpPr>
          <p:cNvPr id="15" name="타원 14"/>
          <p:cNvSpPr/>
          <p:nvPr/>
        </p:nvSpPr>
        <p:spPr>
          <a:xfrm>
            <a:off x="776573" y="4024897"/>
            <a:ext cx="216000" cy="216000"/>
          </a:xfrm>
          <a:prstGeom prst="ellipse">
            <a:avLst/>
          </a:prstGeom>
          <a:solidFill>
            <a:srgbClr val="AC4AE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1128176" y="5347075"/>
            <a:ext cx="381181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배경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fontAlgn="base"/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캐릭터와 다수의 적이 분포될 거리가 충분한 </a:t>
            </a:r>
            <a:r>
              <a:rPr lang="ko-KR" altLang="en-US" sz="1200" dirty="0" smtClean="0"/>
              <a:t>곳</a:t>
            </a:r>
            <a:endParaRPr lang="en-US" altLang="ko-KR" sz="1200" dirty="0" smtClean="0"/>
          </a:p>
          <a:p>
            <a:pPr fontAlgn="base"/>
            <a:r>
              <a:rPr lang="en-US" altLang="ko-KR" sz="1200" dirty="0" smtClean="0"/>
              <a:t>-&gt;</a:t>
            </a:r>
            <a:r>
              <a:rPr lang="ko-KR" altLang="en-US" sz="1200" dirty="0"/>
              <a:t>지형지물이 있는 곳</a:t>
            </a:r>
          </a:p>
          <a:p>
            <a:pPr lvl="0" fontAlgn="base"/>
            <a:endParaRPr lang="ko-KR" altLang="en-US" sz="1200" dirty="0"/>
          </a:p>
        </p:txBody>
      </p:sp>
      <p:sp>
        <p:nvSpPr>
          <p:cNvPr id="16" name="타원 15"/>
          <p:cNvSpPr/>
          <p:nvPr/>
        </p:nvSpPr>
        <p:spPr>
          <a:xfrm>
            <a:off x="776573" y="5469921"/>
            <a:ext cx="216000" cy="216000"/>
          </a:xfrm>
          <a:prstGeom prst="ellipse">
            <a:avLst/>
          </a:prstGeom>
          <a:solidFill>
            <a:srgbClr val="FDD7F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5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실행 화면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게임 실행화면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330" y="1206401"/>
            <a:ext cx="11519338" cy="524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타이틀 화면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7335107"/>
              </p:ext>
            </p:extLst>
          </p:nvPr>
        </p:nvGraphicFramePr>
        <p:xfrm>
          <a:off x="851338" y="2315215"/>
          <a:ext cx="6463862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2288194"/>
            <a:ext cx="2703998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Canvas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사용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Image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통해 타이틀사진을 넣음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Panel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안에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Button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넣음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Text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이용해 학번을 타이틀이 집어넣음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794888"/>
            <a:ext cx="2622734" cy="979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MainCamera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</a:t>
            </a: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AudioSource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컴포넌트 삽입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배경음악 삽입</a:t>
            </a: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13" name="타원 12"/>
          <p:cNvSpPr/>
          <p:nvPr/>
        </p:nvSpPr>
        <p:spPr>
          <a:xfrm>
            <a:off x="7980261" y="391773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5020919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BtnCtrl2.script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지님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80261" y="5151168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73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타이틀 화면 </a:t>
            </a:r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DE9E9F55-2344-49D3-8325-DD6E6DEDC5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5109827"/>
              </p:ext>
            </p:extLst>
          </p:nvPr>
        </p:nvGraphicFramePr>
        <p:xfrm>
          <a:off x="1031696" y="2315215"/>
          <a:ext cx="5727700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870929" y="1384306"/>
            <a:ext cx="346074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u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sing 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UnityEngine.SceneManagerment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;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SceneManger.LoadScene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(“ ”);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버튼을 누르면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다음씬으로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넘어갈 수 있게 설정함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19327" y="1507152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696" y="1418685"/>
            <a:ext cx="3505200" cy="6572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929" y="2808706"/>
            <a:ext cx="381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1884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화면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1" y="1490179"/>
            <a:ext cx="5607492" cy="4595310"/>
          </a:xfrm>
          <a:prstGeom prst="rect">
            <a:avLst/>
          </a:prstGeom>
        </p:spPr>
      </p:pic>
      <p:pic>
        <p:nvPicPr>
          <p:cNvPr id="16" name="char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854" y="2078758"/>
            <a:ext cx="5934626" cy="310284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92471" y="6169572"/>
            <a:ext cx="3205655" cy="378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주 스테이지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  <p:sp>
        <p:nvSpPr>
          <p:cNvPr id="17" name="직사각형 16"/>
          <p:cNvSpPr/>
          <p:nvPr/>
        </p:nvSpPr>
        <p:spPr>
          <a:xfrm>
            <a:off x="7313339" y="5323489"/>
            <a:ext cx="3205655" cy="3783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&lt;</a:t>
            </a:r>
            <a:r>
              <a:rPr lang="ko-KR" altLang="en-US" sz="1400" b="1" dirty="0" smtClean="0"/>
              <a:t>게임 실행 화면</a:t>
            </a:r>
            <a:r>
              <a:rPr lang="en-US" altLang="ko-KR" sz="1400" b="1" dirty="0" smtClean="0"/>
              <a:t>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3649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67268" y="283071"/>
            <a:ext cx="11697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</a:t>
            </a:r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화면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MainCamera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369250" y="2288194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AudioSource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배경음을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깔았다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17647" y="24110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369250" y="3658258"/>
            <a:ext cx="2622734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Player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pivot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을 통해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게임화면에서의 시점 변경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017647" y="378110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6369250" y="5020919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CamMove.script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017647" y="5151168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057" y="1359142"/>
            <a:ext cx="2174488" cy="525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283071"/>
            <a:ext cx="120879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화면의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CamMove.script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1808694"/>
            <a:ext cx="36289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sz="1400" b="1" dirty="0"/>
              <a:t>offset = </a:t>
            </a:r>
            <a:r>
              <a:rPr lang="en-US" altLang="ko-KR" sz="1400" b="1" dirty="0" err="1"/>
              <a:t>player.transform.forward</a:t>
            </a:r>
            <a:r>
              <a:rPr lang="en-US" altLang="ko-KR" sz="1400" b="1" dirty="0"/>
              <a:t> * </a:t>
            </a:r>
            <a:r>
              <a:rPr lang="en-US" altLang="ko-KR" sz="1400" b="1" dirty="0" err="1"/>
              <a:t>dist</a:t>
            </a:r>
            <a:r>
              <a:rPr lang="en-US" altLang="ko-KR" sz="1400" b="1" dirty="0"/>
              <a:t> + Vector3.down * height</a:t>
            </a:r>
            <a:r>
              <a:rPr lang="en-US" altLang="ko-KR" sz="1400" b="1" dirty="0" smtClean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dist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타겟과의 거리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height :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카메라의 높이 위치</a:t>
            </a: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980261" y="1931540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3452028"/>
            <a:ext cx="262273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Lerp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12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두 벡터 사이에 시간에 따른 위치를 구하는 </a:t>
            </a:r>
            <a:r>
              <a:rPr lang="ko-KR" altLang="en-US" sz="1200" dirty="0" smtClean="0"/>
              <a:t>함수이다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-&gt; </a:t>
            </a:r>
            <a:r>
              <a:rPr lang="ko-KR" altLang="en-US" sz="1200" dirty="0"/>
              <a:t>현재 포지션에서 </a:t>
            </a:r>
            <a:r>
              <a:rPr lang="en-US" altLang="ko-KR" sz="1200" dirty="0" smtClean="0"/>
              <a:t>player</a:t>
            </a:r>
            <a:r>
              <a:rPr lang="ko-KR" altLang="en-US" sz="1200" dirty="0" smtClean="0"/>
              <a:t> 포지션에서 </a:t>
            </a:r>
            <a:r>
              <a:rPr lang="en-US" altLang="ko-KR" sz="1200" dirty="0" smtClean="0"/>
              <a:t>offset</a:t>
            </a:r>
            <a:r>
              <a:rPr lang="ko-KR" altLang="en-US" sz="1200" dirty="0" smtClean="0"/>
              <a:t>만큼을 </a:t>
            </a:r>
            <a:r>
              <a:rPr lang="ko-KR" altLang="en-US" sz="1200" dirty="0"/>
              <a:t>뺀</a:t>
            </a:r>
            <a:r>
              <a:rPr lang="ko-KR" altLang="en-US" sz="1200" dirty="0" smtClean="0"/>
              <a:t> 포지션으로 이동하는데 </a:t>
            </a:r>
            <a:r>
              <a:rPr lang="en-US" altLang="ko-KR" sz="1200" dirty="0" smtClean="0"/>
              <a:t>0.05</a:t>
            </a:r>
            <a:r>
              <a:rPr lang="ko-KR" altLang="en-US" sz="1200" dirty="0" smtClean="0"/>
              <a:t>초 걸린다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3" name="타원 12"/>
          <p:cNvSpPr/>
          <p:nvPr/>
        </p:nvSpPr>
        <p:spPr>
          <a:xfrm>
            <a:off x="7980261" y="3574874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331864" y="4814689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</a:t>
            </a: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ransform.LookAt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();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player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바라보게 함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5" name="타원 14"/>
          <p:cNvSpPr/>
          <p:nvPr/>
        </p:nvSpPr>
        <p:spPr>
          <a:xfrm>
            <a:off x="7980261" y="4944938"/>
            <a:ext cx="216000" cy="216000"/>
          </a:xfrm>
          <a:prstGeom prst="ellipse">
            <a:avLst/>
          </a:prstGeom>
          <a:solidFill>
            <a:srgbClr val="99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69" y="1764213"/>
            <a:ext cx="7494489" cy="307828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95796" y="5160937"/>
            <a:ext cx="262273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Vector3.down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Vector3(0, -1, 0);</a:t>
            </a:r>
          </a:p>
        </p:txBody>
      </p:sp>
      <p:sp>
        <p:nvSpPr>
          <p:cNvPr id="16" name="타원 15"/>
          <p:cNvSpPr/>
          <p:nvPr/>
        </p:nvSpPr>
        <p:spPr>
          <a:xfrm>
            <a:off x="544193" y="5291186"/>
            <a:ext cx="216000" cy="216000"/>
          </a:xfrm>
          <a:prstGeom prst="ellipse">
            <a:avLst/>
          </a:prstGeom>
          <a:solidFill>
            <a:srgbClr val="FDD7F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4262227" y="5160937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/>
              <a:t>player.transform.forward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현재 </a:t>
            </a:r>
            <a:r>
              <a:rPr lang="en-US" altLang="ko-KR" sz="1200" dirty="0" smtClean="0"/>
              <a:t>player </a:t>
            </a:r>
            <a:r>
              <a:rPr lang="ko-KR" altLang="en-US" sz="1200" dirty="0"/>
              <a:t>기준의 정면 </a:t>
            </a:r>
            <a:r>
              <a:rPr lang="en-US" altLang="ko-KR" sz="1200" dirty="0"/>
              <a:t>Vector</a:t>
            </a:r>
            <a:r>
              <a:rPr lang="ko-KR" altLang="en-US" sz="1200" dirty="0"/>
              <a:t>를 얻을 수 있다</a:t>
            </a:r>
            <a:r>
              <a:rPr lang="en-US" altLang="ko-KR" sz="1200" dirty="0"/>
              <a:t>. 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910624" y="5291186"/>
            <a:ext cx="216000" cy="216000"/>
          </a:xfrm>
          <a:prstGeom prst="ellipse">
            <a:avLst/>
          </a:prstGeom>
          <a:solidFill>
            <a:srgbClr val="AC4AE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644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047999" y="28307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게임 화면 </a:t>
            </a:r>
            <a:r>
              <a:rPr lang="en-US" altLang="ko-KR" sz="5400" b="1" dirty="0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: Player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0941" y="1836251"/>
            <a:ext cx="262273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충돌 감지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/>
              <a:t>Capsule </a:t>
            </a:r>
            <a:r>
              <a:rPr lang="en-US" altLang="ko-KR" sz="1200" dirty="0" smtClean="0"/>
              <a:t>Collider </a:t>
            </a:r>
            <a:r>
              <a:rPr lang="ko-KR" altLang="en-US" sz="1200" dirty="0" smtClean="0"/>
              <a:t>사용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549338" y="1959097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0941" y="2680799"/>
            <a:ext cx="301930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벽과 장애물은 지나갈 수 없는 영역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Plane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과 올라갈 수 있는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지형물을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지나갈 수 있는 영역으로 구분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/>
              <a:t>NavMeshAgent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사용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7549338" y="2803645"/>
            <a:ext cx="216000" cy="21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0941" y="5304700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Script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PlayerMove.script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Fire.script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549338" y="5434949"/>
            <a:ext cx="216000" cy="21600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549338" y="4232827"/>
            <a:ext cx="216000" cy="216000"/>
          </a:xfrm>
          <a:prstGeom prst="ellipse">
            <a:avLst/>
          </a:prstGeom>
          <a:solidFill>
            <a:srgbClr val="92D050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7900941" y="4100110"/>
            <a:ext cx="2622734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Animation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캐릭터가 동작할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animation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들을 추가함</a:t>
            </a:r>
            <a:endParaRPr lang="en-US" altLang="ko-KR" sz="120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21" y="1385964"/>
            <a:ext cx="3800475" cy="52673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096" y="2361006"/>
            <a:ext cx="298132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F2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986899" y="0"/>
            <a:ext cx="88286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Player</a:t>
            </a:r>
            <a:r>
              <a:rPr lang="ko-KR" altLang="en-US" sz="5400" b="1" dirty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의 </a:t>
            </a:r>
            <a:r>
              <a:rPr lang="en-US" altLang="ko-KR" sz="5400" b="1" dirty="0" err="1" smtClean="0">
                <a:ln>
                  <a:solidFill>
                    <a:prstClr val="black">
                      <a:lumMod val="75000"/>
                      <a:lumOff val="25000"/>
                    </a:prstClr>
                  </a:solidFill>
                </a:ln>
                <a:pattFill prst="narVert">
                  <a:fgClr>
                    <a:srgbClr val="6192B0"/>
                  </a:fgClr>
                  <a:bgClr>
                    <a:srgbClr val="A9EAFF"/>
                  </a:bgClr>
                </a:pattFill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PlayerMove.script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547864" y="2338662"/>
            <a:ext cx="308237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GetComponent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&lt;&gt;();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/>
              <a:t>컴포넌트를 가져와 저장하고 </a:t>
            </a:r>
            <a:r>
              <a:rPr lang="ko-KR" altLang="en-US" sz="1200" dirty="0"/>
              <a:t>멤</a:t>
            </a:r>
            <a:r>
              <a:rPr lang="ko-KR" altLang="en-US" sz="1200" dirty="0" smtClean="0"/>
              <a:t>버 변수의 값을 출력</a:t>
            </a: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196261" y="2461508"/>
            <a:ext cx="216000" cy="216000"/>
          </a:xfrm>
          <a:prstGeom prst="ellipse">
            <a:avLst/>
          </a:prstGeom>
          <a:pattFill prst="dkUpDiag">
            <a:fgClr>
              <a:srgbClr val="DB735B"/>
            </a:fgClr>
            <a:bgClr>
              <a:srgbClr val="E7A191"/>
            </a:bgClr>
          </a:patt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547864" y="3456477"/>
            <a:ext cx="262273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캐릭터 상하좌우 이동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en-US" altLang="ko-KR" sz="1200" dirty="0" err="1"/>
              <a:t>Input.GetAxis</a:t>
            </a:r>
            <a:r>
              <a:rPr lang="en-US" altLang="ko-KR" sz="1200" dirty="0"/>
              <a:t>("Vertical") 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W </a:t>
            </a:r>
            <a:r>
              <a:rPr lang="ko-KR" altLang="en-US" sz="1200" dirty="0"/>
              <a:t>키를 누르면 </a:t>
            </a:r>
            <a:r>
              <a:rPr lang="en-US" altLang="ko-KR" sz="1200" dirty="0"/>
              <a:t>0~1</a:t>
            </a:r>
            <a:r>
              <a:rPr lang="ko-KR" altLang="en-US" sz="1200" dirty="0"/>
              <a:t>의 값을</a:t>
            </a:r>
            <a:r>
              <a:rPr lang="en-US" altLang="ko-KR" sz="1200" dirty="0"/>
              <a:t>, S </a:t>
            </a:r>
            <a:r>
              <a:rPr lang="ko-KR" altLang="en-US" sz="1200" dirty="0"/>
              <a:t>키를 누르면 </a:t>
            </a:r>
            <a:r>
              <a:rPr lang="en-US" altLang="ko-KR" sz="1200" dirty="0"/>
              <a:t>-1~0</a:t>
            </a:r>
            <a:r>
              <a:rPr lang="ko-KR" altLang="en-US" sz="1200" dirty="0"/>
              <a:t>의 값을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Input.GetAxis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Horizontal“) 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D </a:t>
            </a:r>
            <a:r>
              <a:rPr lang="ko-KR" altLang="en-US" sz="1200" dirty="0"/>
              <a:t>키를 누르면 </a:t>
            </a:r>
            <a:r>
              <a:rPr lang="en-US" altLang="ko-KR" sz="1200" dirty="0"/>
              <a:t>0~1</a:t>
            </a:r>
            <a:r>
              <a:rPr lang="ko-KR" altLang="en-US" sz="1200" dirty="0"/>
              <a:t>의 값을</a:t>
            </a:r>
            <a:r>
              <a:rPr lang="en-US" altLang="ko-KR" sz="1200" dirty="0"/>
              <a:t>, A </a:t>
            </a:r>
            <a:r>
              <a:rPr lang="ko-KR" altLang="en-US" sz="1200" dirty="0"/>
              <a:t>키를 누르면 </a:t>
            </a:r>
            <a:r>
              <a:rPr lang="en-US" altLang="ko-KR" sz="1200" dirty="0"/>
              <a:t>-1~0</a:t>
            </a:r>
            <a:r>
              <a:rPr lang="ko-KR" altLang="en-US" sz="1200" dirty="0"/>
              <a:t>의 값을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196261" y="3579323"/>
            <a:ext cx="216000" cy="216000"/>
          </a:xfrm>
          <a:prstGeom prst="ellipse">
            <a:avLst/>
          </a:prstGeom>
          <a:solidFill>
            <a:srgbClr val="99FFCC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4" y="1160148"/>
            <a:ext cx="3719799" cy="54809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923" y="1160148"/>
            <a:ext cx="3076083" cy="243614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95325" y="1787851"/>
            <a:ext cx="2918681" cy="181894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설명선 6"/>
          <p:cNvSpPr/>
          <p:nvPr/>
        </p:nvSpPr>
        <p:spPr>
          <a:xfrm>
            <a:off x="7073463" y="1755229"/>
            <a:ext cx="1080758" cy="343780"/>
          </a:xfrm>
          <a:prstGeom prst="leftArrowCallout">
            <a:avLst/>
          </a:prstGeom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오류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547864" y="1055045"/>
            <a:ext cx="2622734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오류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게임화면 상단에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Player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HP</a:t>
            </a:r>
            <a:r>
              <a:rPr lang="ko-KR" altLang="en-US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를 만들었으나 어디서 오류가 난 건지 잘 모르겠다</a:t>
            </a: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7" name="타원 16"/>
          <p:cNvSpPr/>
          <p:nvPr/>
        </p:nvSpPr>
        <p:spPr>
          <a:xfrm>
            <a:off x="8196261" y="1185294"/>
            <a:ext cx="216000" cy="216000"/>
          </a:xfrm>
          <a:prstGeom prst="ellipse">
            <a:avLst/>
          </a:prstGeom>
          <a:solidFill>
            <a:srgbClr val="FDD7FE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380925-957B-4BD9-BE05-A0C4A3FCA2E1}"/>
              </a:ext>
            </a:extLst>
          </p:cNvPr>
          <p:cNvSpPr/>
          <p:nvPr/>
        </p:nvSpPr>
        <p:spPr>
          <a:xfrm>
            <a:off x="8505824" y="5003054"/>
            <a:ext cx="2622734" cy="1696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CrossFade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(“A”,B);</a:t>
            </a:r>
            <a:endParaRPr lang="ko-KR" altLang="en-US" sz="1400" b="1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</a:t>
            </a:r>
            <a:r>
              <a:rPr lang="ko-KR" altLang="en-US" sz="1200" dirty="0"/>
              <a:t>부드럽게 애니메이션의 변화가 </a:t>
            </a:r>
            <a:r>
              <a:rPr lang="ko-KR" altLang="en-US" sz="1200" dirty="0" err="1"/>
              <a:t>이뤄질수</a:t>
            </a:r>
            <a:r>
              <a:rPr lang="ko-KR" altLang="en-US" sz="1200" dirty="0"/>
              <a:t> 있게 </a:t>
            </a:r>
            <a:r>
              <a:rPr lang="ko-KR" altLang="en-US" sz="1200" dirty="0" smtClean="0"/>
              <a:t>해준다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A : </a:t>
            </a:r>
            <a:r>
              <a:rPr lang="ko-KR" altLang="en-US" sz="1050" dirty="0"/>
              <a:t>변경할 애니메이션 클립의 명칭</a:t>
            </a:r>
            <a:r>
              <a:rPr lang="en-US" altLang="ko-KR" sz="1050" dirty="0"/>
              <a:t>.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-&gt; B : </a:t>
            </a:r>
            <a:r>
              <a:rPr lang="ko-KR" altLang="en-US" sz="1050" dirty="0"/>
              <a:t>다른 애니메이션 클립으로 </a:t>
            </a:r>
            <a:r>
              <a:rPr lang="en-US" altLang="ko-KR" sz="1050" dirty="0" err="1"/>
              <a:t>FadeOut</a:t>
            </a:r>
            <a:r>
              <a:rPr lang="ko-KR" altLang="en-US" sz="1050" dirty="0"/>
              <a:t>되는 시간</a:t>
            </a:r>
            <a:r>
              <a:rPr lang="en-US" altLang="ko-KR" sz="1050" dirty="0"/>
              <a:t>.</a:t>
            </a:r>
            <a:endParaRPr lang="en-US" altLang="ko-KR" sz="105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8154221" y="5133303"/>
            <a:ext cx="216000" cy="216000"/>
          </a:xfrm>
          <a:prstGeom prst="ellipse">
            <a:avLst/>
          </a:prstGeom>
          <a:solidFill>
            <a:srgbClr val="AC4AE2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10" y="3062598"/>
            <a:ext cx="2600325" cy="1066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46234" y="4035972"/>
            <a:ext cx="3191689" cy="5885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왼쪽 화살표 설명선 19"/>
          <p:cNvSpPr/>
          <p:nvPr/>
        </p:nvSpPr>
        <p:spPr>
          <a:xfrm>
            <a:off x="4018886" y="4228026"/>
            <a:ext cx="2255789" cy="643009"/>
          </a:xfrm>
          <a:prstGeom prst="leftArrowCallout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정규화백터로 변환</a:t>
            </a:r>
            <a:endParaRPr lang="en-US" altLang="ko-KR" sz="12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방향 성분만 추출</a:t>
            </a:r>
            <a:r>
              <a:rPr lang="en-US" altLang="ko-KR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8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785</Words>
  <Application>Microsoft Office PowerPoint</Application>
  <PresentationFormat>와이드스크린</PresentationFormat>
  <Paragraphs>161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Yu Gothic UI Semibold</vt:lpstr>
      <vt:lpstr>맑은 고딕</vt:lpstr>
      <vt:lpstr>야놀자 야체 B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83</cp:revision>
  <dcterms:created xsi:type="dcterms:W3CDTF">2020-10-12T01:48:43Z</dcterms:created>
  <dcterms:modified xsi:type="dcterms:W3CDTF">2020-12-10T08:33:16Z</dcterms:modified>
</cp:coreProperties>
</file>